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obo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bold.fntdata"/><Relationship Id="rId14" Type="http://schemas.openxmlformats.org/officeDocument/2006/relationships/slide" Target="slides/slide9.xml"/><Relationship Id="rId36" Type="http://schemas.openxmlformats.org/officeDocument/2006/relationships/font" Target="fonts/Roboto-regular.fntdata"/><Relationship Id="rId17" Type="http://schemas.openxmlformats.org/officeDocument/2006/relationships/slide" Target="slides/slide12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1.xml"/><Relationship Id="rId38" Type="http://schemas.openxmlformats.org/officeDocument/2006/relationships/font" Target="fonts/Robo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26d35a2571_0_6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26d35a2571_0_6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26d35a2571_0_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26d35a2571_0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26d35a2571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26d35a2571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d7f9160cd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d7f9160cd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26d35a257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26d35a257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26d35a257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26d35a257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26d35a2571_0_7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26d35a2571_0_7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26d35a2571_0_7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26d35a2571_0_7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d7f9160cd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d7f9160cd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26d35a2571_0_7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26d35a2571_0_7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6d35a257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6d35a257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7f9160cdb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7f9160cdb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26d35a2571_0_7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26d35a2571_0_7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d7f9160cd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d7f9160cd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26d35a2571_0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26d35a2571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26d35a2571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26d35a2571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26d35a2571_0_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26d35a2571_0_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26d35a2571_0_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26d35a2571_0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26d35a2571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26d35a2571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26d35a2571_0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26d35a2571_0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26d35a2571_0_7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26d35a2571_0_7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26d35a2571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26d35a2571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26d35a257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26d35a257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26d35a2571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26d35a2571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26d35a2571_0_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26d35a2571_0_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6d35a2571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6d35a2571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6d35a2571_0_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6d35a2571_0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26d35a2571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26d35a2571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26d35a2571_0_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26d35a2571_0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png"/><Relationship Id="rId4" Type="http://schemas.openxmlformats.org/officeDocument/2006/relationships/image" Target="../media/image27.png"/><Relationship Id="rId5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1.png"/><Relationship Id="rId4" Type="http://schemas.openxmlformats.org/officeDocument/2006/relationships/image" Target="../media/image33.png"/><Relationship Id="rId5" Type="http://schemas.openxmlformats.org/officeDocument/2006/relationships/image" Target="../media/image25.png"/><Relationship Id="rId6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Relationship Id="rId4" Type="http://schemas.openxmlformats.org/officeDocument/2006/relationships/image" Target="../media/image1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Relationship Id="rId4" Type="http://schemas.openxmlformats.org/officeDocument/2006/relationships/image" Target="../media/image35.png"/><Relationship Id="rId5" Type="http://schemas.openxmlformats.org/officeDocument/2006/relationships/image" Target="../media/image33.png"/><Relationship Id="rId6" Type="http://schemas.openxmlformats.org/officeDocument/2006/relationships/image" Target="../media/image27.png"/><Relationship Id="rId7" Type="http://schemas.openxmlformats.org/officeDocument/2006/relationships/image" Target="../media/image40.png"/><Relationship Id="rId8" Type="http://schemas.openxmlformats.org/officeDocument/2006/relationships/image" Target="../media/image3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4.png"/><Relationship Id="rId4" Type="http://schemas.openxmlformats.org/officeDocument/2006/relationships/image" Target="../media/image46.png"/><Relationship Id="rId5" Type="http://schemas.openxmlformats.org/officeDocument/2006/relationships/image" Target="../media/image4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2.png"/><Relationship Id="rId4" Type="http://schemas.openxmlformats.org/officeDocument/2006/relationships/image" Target="../media/image3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8.png"/><Relationship Id="rId5" Type="http://schemas.openxmlformats.org/officeDocument/2006/relationships/image" Target="../media/image1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Ecommerce Data Analysis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Daniele Banni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85"/>
              <a:t>Payment methods and months</a:t>
            </a:r>
            <a:endParaRPr b="1" sz="208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/>
              <a:t>Frequencies: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February, August, September and October show the </a:t>
            </a:r>
            <a:r>
              <a:rPr lang="it"/>
              <a:t>highest frequencies for the UPI, comparing the other payment methods;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May and June do not have any preferences for a specific payment method.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/>
              <a:t>Percentages: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October is the only month where the method “Cash on Delivery” is the most used;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January, March, April, May and July present the highest percentages for the payment method “Credit Card”.</a:t>
            </a:r>
            <a:endParaRPr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0200"/>
            <a:ext cx="4572001" cy="238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636595"/>
            <a:ext cx="4487921" cy="2334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83650"/>
            <a:ext cx="7417974" cy="379954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Sales per week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85"/>
              <a:t>Categories compared by payment method and Discount</a:t>
            </a:r>
            <a:endParaRPr b="1" sz="208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/>
              <a:t>Discount:</a:t>
            </a:r>
            <a:endParaRPr/>
          </a:p>
          <a:p>
            <a:pPr indent="-29146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Books, Electronics, Home &amp; Kitchen do not present significant differences between the percentages of the discounts;</a:t>
            </a:r>
            <a:endParaRPr/>
          </a:p>
          <a:p>
            <a:pPr indent="-2914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Clothing shows higher percentages between “10%” and “20%” of discount;</a:t>
            </a:r>
            <a:endParaRPr/>
          </a:p>
          <a:p>
            <a:pPr indent="-2914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Home &amp; Kitchen and Sports are the categories with the highest percentages of discount above 30%.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/>
              <a:t>Payment Method:</a:t>
            </a:r>
            <a:endParaRPr/>
          </a:p>
          <a:p>
            <a:pPr indent="-29146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There are no differences between the categories about </a:t>
            </a:r>
            <a:r>
              <a:rPr lang="it"/>
              <a:t>preferences</a:t>
            </a:r>
            <a:r>
              <a:rPr lang="it"/>
              <a:t> on the payment method;</a:t>
            </a:r>
            <a:endParaRPr/>
          </a:p>
          <a:p>
            <a:pPr indent="-2914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Beauty is the only category which presents some difference between UPI and all the other methods.</a:t>
            </a:r>
            <a:endParaRPr/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82835"/>
            <a:ext cx="4440504" cy="2299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97825"/>
            <a:ext cx="4572001" cy="23418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Linear Regression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Preparation of the dataset</a:t>
            </a:r>
            <a:endParaRPr/>
          </a:p>
        </p:txBody>
      </p:sp>
      <p:sp>
        <p:nvSpPr>
          <p:cNvPr id="176" name="Google Shape;176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Giorno_anno</a:t>
            </a:r>
            <a:r>
              <a:rPr lang="it"/>
              <a:t>: each day in the dataset;</a:t>
            </a:r>
            <a:br>
              <a:rPr lang="it"/>
            </a:br>
            <a:r>
              <a:rPr b="1" lang="it"/>
              <a:t>Somma_Final_Price</a:t>
            </a:r>
            <a:r>
              <a:rPr lang="it"/>
              <a:t>: sum of the “Final_Price(Rs.)” for each day;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it"/>
              <a:t>Nvendite</a:t>
            </a:r>
            <a:r>
              <a:rPr lang="it"/>
              <a:t>: sum of the sales for each day;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it"/>
              <a:t>Nome_del_giorno</a:t>
            </a:r>
            <a:r>
              <a:rPr lang="it"/>
              <a:t>: name of the day;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it"/>
              <a:t>Nome_del_mese</a:t>
            </a:r>
            <a:r>
              <a:rPr lang="it"/>
              <a:t>: name of the month;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/>
              <a:t>I</a:t>
            </a:r>
            <a:r>
              <a:rPr b="1" lang="it"/>
              <a:t>s_lunedi/martedi/.</a:t>
            </a:r>
            <a:r>
              <a:rPr lang="it"/>
              <a:t>.: one-hot encoding of the variable “Nome_del_giorno”;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it"/>
              <a:t>Is_gennario/febbraio/..</a:t>
            </a:r>
            <a:r>
              <a:rPr lang="it"/>
              <a:t>: one-hot encoding of the variable “Nome_del_mese”;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it"/>
              <a:t>Beauty/Clothing/…</a:t>
            </a:r>
            <a:r>
              <a:rPr lang="it"/>
              <a:t>: frequencies of item sold by category;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it"/>
              <a:t>Beautyp/Clothingp/.</a:t>
            </a:r>
            <a:r>
              <a:rPr lang="it"/>
              <a:t>.: percentages of items sold by category.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6499" y="123663"/>
            <a:ext cx="6031002" cy="489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Somma_Final_Price as target variable</a:t>
            </a:r>
            <a:endParaRPr/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75" y="1132175"/>
            <a:ext cx="5907700" cy="382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1450" y="2397300"/>
            <a:ext cx="2982874" cy="34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Linear regressione with Family GA </a:t>
            </a:r>
            <a:endParaRPr/>
          </a:p>
        </p:txBody>
      </p:sp>
      <p:pic>
        <p:nvPicPr>
          <p:cNvPr id="194" name="Google Shape;1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95325"/>
            <a:ext cx="7382335" cy="786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198300"/>
            <a:ext cx="3945401" cy="107514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0"/>
          <p:cNvSpPr txBox="1"/>
          <p:nvPr/>
        </p:nvSpPr>
        <p:spPr>
          <a:xfrm>
            <a:off x="420875" y="3632800"/>
            <a:ext cx="8207100" cy="1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b="1"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ntercept</a:t>
            </a: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= 802.66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nvendite </a:t>
            </a: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= 9.43%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Is_febbraioTRUE</a:t>
            </a: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= 11.59%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7" name="Google Shape;19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5224" y="2325850"/>
            <a:ext cx="3762751" cy="246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Linear regressione with Family GG  </a:t>
            </a:r>
            <a:endParaRPr/>
          </a:p>
        </p:txBody>
      </p:sp>
      <p:pic>
        <p:nvPicPr>
          <p:cNvPr id="203" name="Google Shape;2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43675"/>
            <a:ext cx="6045676" cy="93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9" y="2376775"/>
            <a:ext cx="3487540" cy="936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1"/>
          <p:cNvSpPr txBox="1"/>
          <p:nvPr/>
        </p:nvSpPr>
        <p:spPr>
          <a:xfrm>
            <a:off x="420875" y="3509875"/>
            <a:ext cx="8207100" cy="1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intercept</a:t>
            </a: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= 847.69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nvendite </a:t>
            </a: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= 9.2%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Is_febbraioTRUE</a:t>
            </a: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= 11.9%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Is_novembreTRUE</a:t>
            </a: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= 7.1%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Beautyp</a:t>
            </a: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= -0.2%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6" name="Google Shape;20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3025" y="2376775"/>
            <a:ext cx="3849298" cy="195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53025" y="4532025"/>
            <a:ext cx="4297324" cy="54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Descriptive analysis</a:t>
            </a:r>
            <a:endParaRPr/>
          </a:p>
        </p:txBody>
      </p:sp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78575"/>
            <a:ext cx="7128233" cy="130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449275"/>
            <a:ext cx="7128226" cy="13897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Linear regressione with Family GG and GA </a:t>
            </a:r>
            <a:endParaRPr/>
          </a:p>
        </p:txBody>
      </p:sp>
      <p:pic>
        <p:nvPicPr>
          <p:cNvPr id="213" name="Google Shape;2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00" y="1609169"/>
            <a:ext cx="4419601" cy="684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0275" y="1715872"/>
            <a:ext cx="4419599" cy="47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388" y="2571750"/>
            <a:ext cx="3945425" cy="1059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87375" y="2563800"/>
            <a:ext cx="3945401" cy="1075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02237" y="3960550"/>
            <a:ext cx="1915665" cy="105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61050" y="4078849"/>
            <a:ext cx="2854100" cy="82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1100"/>
            <a:ext cx="9144003" cy="466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Cluster analysis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Preparation of the dataset for using “Gower” distance</a:t>
            </a:r>
            <a:endParaRPr/>
          </a:p>
        </p:txBody>
      </p:sp>
      <p:pic>
        <p:nvPicPr>
          <p:cNvPr id="244" name="Google Shape;24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200"/>
            <a:ext cx="8839197" cy="128071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7"/>
          <p:cNvSpPr txBox="1"/>
          <p:nvPr/>
        </p:nvSpPr>
        <p:spPr>
          <a:xfrm>
            <a:off x="281725" y="2696525"/>
            <a:ext cx="5688300" cy="19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-"/>
            </a:pPr>
            <a:r>
              <a:rPr b="1"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Category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transformed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as factor;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-"/>
            </a:pPr>
            <a:r>
              <a:rPr b="1"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Price (Rs.) and Final_Price(Rs.)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standardized in the range 0-1;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-"/>
            </a:pPr>
            <a:r>
              <a:rPr b="1"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Discount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transformed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as factor;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-"/>
            </a:pPr>
            <a:r>
              <a:rPr b="1"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Payment method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transformed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as factor;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-"/>
            </a:pPr>
            <a:r>
              <a:rPr b="1"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Mese_nome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trasformed as factor;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-"/>
            </a:pPr>
            <a:r>
              <a:rPr b="1"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Giorno_Settimana</a:t>
            </a:r>
            <a:r>
              <a:rPr lang="it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trasformed as factor.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756726" cy="2415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" y="2415500"/>
            <a:ext cx="4756746" cy="24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6725" y="1056888"/>
            <a:ext cx="4387277" cy="2255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525299" cy="408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1656" y="4080111"/>
            <a:ext cx="2417036" cy="938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413" y="1678972"/>
            <a:ext cx="3458275" cy="72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413" y="2759250"/>
            <a:ext cx="2821034" cy="72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425" y="603325"/>
            <a:ext cx="7876401" cy="63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Thank you for the attention!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204525" y="1553775"/>
            <a:ext cx="8520600" cy="22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it"/>
              <a:t>Cash on delivery</a:t>
            </a:r>
            <a:r>
              <a:rPr lang="it"/>
              <a:t>: the </a:t>
            </a:r>
            <a:r>
              <a:rPr lang="it"/>
              <a:t>customer pays at the delivery: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it"/>
              <a:t>Credit card</a:t>
            </a:r>
            <a:r>
              <a:rPr lang="it"/>
              <a:t>: the </a:t>
            </a:r>
            <a:r>
              <a:rPr lang="it"/>
              <a:t>custom</a:t>
            </a:r>
            <a:r>
              <a:rPr lang="it"/>
              <a:t> pays through his credit card;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it"/>
              <a:t>Debid card</a:t>
            </a:r>
            <a:r>
              <a:rPr lang="it"/>
              <a:t>: the customer pays through his debit card;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it"/>
              <a:t>Net banking</a:t>
            </a:r>
            <a:r>
              <a:rPr lang="it"/>
              <a:t>: also known as Internet Banking, allows you to perform various banking activities online.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it"/>
              <a:t>UPI</a:t>
            </a:r>
            <a:r>
              <a:rPr lang="it"/>
              <a:t>: Unified Payment Interface, is a real-time payment system developed by the National Payments Corporation of India (NPCI).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425" y="388300"/>
            <a:ext cx="7457150" cy="7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550" y="279750"/>
            <a:ext cx="6147949" cy="401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3500" y="641775"/>
            <a:ext cx="2709075" cy="69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2025"/>
            <a:ext cx="4434174" cy="290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95400"/>
            <a:ext cx="4434176" cy="2854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300" y="3137700"/>
            <a:ext cx="2904122" cy="161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00" y="174513"/>
            <a:ext cx="4365075" cy="282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075" y="3094724"/>
            <a:ext cx="3040075" cy="164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66363"/>
            <a:ext cx="4365076" cy="2836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925" y="160723"/>
            <a:ext cx="3709758" cy="241102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80"/>
              <a:t>Revenues and months</a:t>
            </a:r>
            <a:endParaRPr b="1" sz="228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/>
              <a:t>Average revenues:</a:t>
            </a:r>
            <a:endParaRPr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February</a:t>
            </a:r>
            <a:r>
              <a:rPr lang="it"/>
              <a:t>, April, July, October and November present average revenues over the mean;</a:t>
            </a:r>
            <a:endParaRPr/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April is the month with the highest average revenue;</a:t>
            </a:r>
            <a:endParaRPr/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June is the month with the lowest value.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/>
              <a:t>Average number of sales:</a:t>
            </a:r>
            <a:endParaRPr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March, April, September, October and November present average number of sales above the mean;</a:t>
            </a:r>
            <a:endParaRPr/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April is the month with the highest number of transactions;</a:t>
            </a:r>
            <a:endParaRPr/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/>
              <a:t>May and June are the month with the lowest values.</a:t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925" y="2571749"/>
            <a:ext cx="3709750" cy="2388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4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709"/>
              <a:t>Price ranges and months</a:t>
            </a:r>
            <a:endParaRPr b="1" sz="370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 sz="2624"/>
              <a:t>Frequencies:</a:t>
            </a:r>
            <a:endParaRPr sz="2624"/>
          </a:p>
          <a:p>
            <a:pPr indent="-295253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it" sz="2624"/>
              <a:t>March is the month with the highest value for “10-107” sales;</a:t>
            </a:r>
            <a:endParaRPr sz="2624"/>
          </a:p>
          <a:p>
            <a:pPr indent="-29525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 sz="2624"/>
              <a:t>January, May and July present similar values for all the price ranges;</a:t>
            </a:r>
            <a:endParaRPr sz="2624"/>
          </a:p>
          <a:p>
            <a:pPr indent="-29525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 sz="2624"/>
              <a:t>February, October and November show the highest values for the price range “304-401” ;</a:t>
            </a:r>
            <a:endParaRPr sz="2624"/>
          </a:p>
          <a:p>
            <a:pPr indent="-29525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 sz="2624"/>
              <a:t>April presents the highest number of “402-500” transactions. </a:t>
            </a:r>
            <a:endParaRPr sz="262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 sz="2624"/>
              <a:t>Percentages:</a:t>
            </a:r>
            <a:endParaRPr sz="2624"/>
          </a:p>
          <a:p>
            <a:pPr indent="-295253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it" sz="2624"/>
              <a:t>January, May, June, July, September and October do not present percentages clearly different;</a:t>
            </a:r>
            <a:endParaRPr sz="2624"/>
          </a:p>
          <a:p>
            <a:pPr indent="-29525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it" sz="2624"/>
              <a:t>February has the widest difference between 2 price ranges (“304-401”  with 27% and “10-107” with 14%).</a:t>
            </a:r>
            <a:endParaRPr sz="2624"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3725"/>
            <a:ext cx="4571776" cy="231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585500"/>
            <a:ext cx="4571776" cy="2314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